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58" r:id="rId5"/>
    <p:sldId id="267" r:id="rId6"/>
    <p:sldId id="265" r:id="rId7"/>
    <p:sldId id="268" r:id="rId8"/>
    <p:sldId id="269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2" autoAdjust="0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8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956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3813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99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76438"/>
            <a:ext cx="9342159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5400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Library Management System REST Implementation</a:t>
            </a:r>
            <a:endParaRPr lang="en-US" sz="5400" dirty="0"/>
          </a:p>
        </p:txBody>
      </p:sp>
      <p:sp>
        <p:nvSpPr>
          <p:cNvPr id="6" name="Text 2"/>
          <p:cNvSpPr/>
          <p:nvPr/>
        </p:nvSpPr>
        <p:spPr>
          <a:xfrm>
            <a:off x="833199" y="4226123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Our library management application offers a comprehensive solution to handle all your book-related needs. From searching for titles to managing user information and borrowing processes, this platform puts the power in your hands.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5897642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Bilge Kağan ÖZKAN - Tuna ÖZTÜRK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307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116461" y="1761460"/>
            <a:ext cx="4861679" cy="6075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85"/>
              </a:lnSpc>
              <a:buNone/>
            </a:pPr>
            <a:r>
              <a:rPr lang="en-US" sz="3828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Features</a:t>
            </a:r>
            <a:endParaRPr lang="en-US" sz="3828" dirty="0"/>
          </a:p>
        </p:txBody>
      </p:sp>
      <p:sp>
        <p:nvSpPr>
          <p:cNvPr id="6" name="Shape 2"/>
          <p:cNvSpPr/>
          <p:nvPr/>
        </p:nvSpPr>
        <p:spPr>
          <a:xfrm>
            <a:off x="3116461" y="2816235"/>
            <a:ext cx="437555" cy="437555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3255526" y="2852668"/>
            <a:ext cx="159306" cy="3645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1"/>
              </a:lnSpc>
              <a:buNone/>
            </a:pPr>
            <a:r>
              <a:rPr lang="en-US" sz="229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297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8445" y="2879457"/>
            <a:ext cx="1551742" cy="232755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748445" y="5425728"/>
            <a:ext cx="2037517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3"/>
              </a:lnSpc>
              <a:buNone/>
            </a:pPr>
            <a:r>
              <a:rPr lang="en-US" sz="191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Search Books</a:t>
            </a:r>
            <a:endParaRPr lang="en-US" sz="1914" dirty="0"/>
          </a:p>
        </p:txBody>
      </p:sp>
      <p:sp>
        <p:nvSpPr>
          <p:cNvPr id="10" name="Text 5"/>
          <p:cNvSpPr/>
          <p:nvPr/>
        </p:nvSpPr>
        <p:spPr>
          <a:xfrm>
            <a:off x="3748445" y="5846256"/>
            <a:ext cx="2037517" cy="6219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3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Easily find books by name, author, or ID.</a:t>
            </a:r>
            <a:endParaRPr lang="en-US" sz="1531" dirty="0"/>
          </a:p>
        </p:txBody>
      </p:sp>
      <p:sp>
        <p:nvSpPr>
          <p:cNvPr id="11" name="Shape 6"/>
          <p:cNvSpPr/>
          <p:nvPr/>
        </p:nvSpPr>
        <p:spPr>
          <a:xfrm>
            <a:off x="5980390" y="2816235"/>
            <a:ext cx="437555" cy="437555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2" name="Text 7"/>
          <p:cNvSpPr/>
          <p:nvPr/>
        </p:nvSpPr>
        <p:spPr>
          <a:xfrm>
            <a:off x="6119455" y="2852668"/>
            <a:ext cx="159306" cy="3645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1"/>
              </a:lnSpc>
              <a:buNone/>
            </a:pPr>
            <a:r>
              <a:rPr lang="en-US" sz="229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297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2374" y="2879457"/>
            <a:ext cx="2037517" cy="203751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612374" y="5135691"/>
            <a:ext cx="2037517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3"/>
              </a:lnSpc>
              <a:buNone/>
            </a:pPr>
            <a:r>
              <a:rPr lang="en-US" sz="191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View User Info</a:t>
            </a:r>
            <a:endParaRPr lang="en-US" sz="1914" dirty="0"/>
          </a:p>
        </p:txBody>
      </p:sp>
      <p:sp>
        <p:nvSpPr>
          <p:cNvPr id="15" name="Text 9"/>
          <p:cNvSpPr/>
          <p:nvPr/>
        </p:nvSpPr>
        <p:spPr>
          <a:xfrm>
            <a:off x="6612374" y="5556220"/>
            <a:ext cx="2037517" cy="9329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3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Access your personal book history, due dates, and fees.</a:t>
            </a:r>
            <a:endParaRPr lang="en-US" sz="1531" dirty="0"/>
          </a:p>
        </p:txBody>
      </p:sp>
      <p:sp>
        <p:nvSpPr>
          <p:cNvPr id="16" name="Shape 10"/>
          <p:cNvSpPr/>
          <p:nvPr/>
        </p:nvSpPr>
        <p:spPr>
          <a:xfrm>
            <a:off x="8844320" y="2816235"/>
            <a:ext cx="437555" cy="437555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7" name="Text 11"/>
          <p:cNvSpPr/>
          <p:nvPr/>
        </p:nvSpPr>
        <p:spPr>
          <a:xfrm>
            <a:off x="8983385" y="2852668"/>
            <a:ext cx="159306" cy="3645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1"/>
              </a:lnSpc>
              <a:buNone/>
            </a:pPr>
            <a:r>
              <a:rPr lang="en-US" sz="229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297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76303" y="2879457"/>
            <a:ext cx="2037517" cy="1357908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9476303" y="4456083"/>
            <a:ext cx="2037517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3"/>
              </a:lnSpc>
              <a:buNone/>
            </a:pPr>
            <a:r>
              <a:rPr lang="en-US" sz="191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Borrow Books</a:t>
            </a:r>
            <a:endParaRPr lang="en-US" sz="1914" dirty="0"/>
          </a:p>
        </p:txBody>
      </p:sp>
      <p:sp>
        <p:nvSpPr>
          <p:cNvPr id="20" name="Text 13"/>
          <p:cNvSpPr/>
          <p:nvPr/>
        </p:nvSpPr>
        <p:spPr>
          <a:xfrm>
            <a:off x="9476303" y="4876611"/>
            <a:ext cx="2037517" cy="12439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3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Request a book from librarian by providing your student ID and the book's ID.</a:t>
            </a:r>
            <a:endParaRPr lang="en-US" sz="153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517696" y="400526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Librarian Features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7696" y="5032891"/>
            <a:ext cx="555427" cy="55542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517696" y="581048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Book Management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517696" y="6290905"/>
            <a:ext cx="463081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Add and remove books.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5032891"/>
            <a:ext cx="555427" cy="55542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481768" y="581048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Management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7481768" y="6290905"/>
            <a:ext cx="463081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Monitor and manage user borrowing and returning activities.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1"/>
          <p:cNvSpPr/>
          <p:nvPr/>
        </p:nvSpPr>
        <p:spPr>
          <a:xfrm>
            <a:off x="2517696" y="18913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Book Details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696" y="3030022"/>
            <a:ext cx="2976086" cy="183927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517696" y="514695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Book Information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517696" y="5627370"/>
            <a:ext cx="29760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View the title, author, type, and location of a book.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7038" y="3030022"/>
            <a:ext cx="2976086" cy="183927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27038" y="514695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Availability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827038" y="5627370"/>
            <a:ext cx="29760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Check if the book is currently available or checked out.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6380" y="3030022"/>
            <a:ext cx="2976205" cy="183939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36380" y="51470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Borrowing Process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36380" y="5627489"/>
            <a:ext cx="297620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Initiate the borrowing process by providing your student ID.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2517696" y="102477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chemeClr val="bg1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SOAP vs. REST </a:t>
            </a:r>
            <a:endParaRPr lang="en-US" sz="4374" dirty="0">
              <a:solidFill>
                <a:schemeClr val="bg1"/>
              </a:solidFill>
            </a:endParaRPr>
          </a:p>
        </p:txBody>
      </p:sp>
      <p:sp>
        <p:nvSpPr>
          <p:cNvPr id="5" name="Shape 2"/>
          <p:cNvSpPr/>
          <p:nvPr/>
        </p:nvSpPr>
        <p:spPr>
          <a:xfrm>
            <a:off x="2517696" y="2163485"/>
            <a:ext cx="4686419" cy="1650802"/>
          </a:xfrm>
          <a:prstGeom prst="roundRect">
            <a:avLst>
              <a:gd name="adj" fmla="val 605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r>
              <a:rPr lang="en-GB" sz="2400" dirty="0">
                <a:solidFill>
                  <a:schemeClr val="bg1"/>
                </a:solidFill>
                <a:latin typeface="adonis-web"/>
              </a:rPr>
              <a:t>login()</a:t>
            </a:r>
          </a:p>
          <a:p>
            <a:r>
              <a:rPr lang="en-GB" sz="2400" dirty="0" err="1">
                <a:solidFill>
                  <a:schemeClr val="bg1"/>
                </a:solidFill>
                <a:latin typeface="adonis-web"/>
              </a:rPr>
              <a:t>getBookById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(int id)</a:t>
            </a:r>
          </a:p>
          <a:p>
            <a:r>
              <a:rPr lang="en-GB" sz="2400" dirty="0" err="1">
                <a:solidFill>
                  <a:schemeClr val="bg1"/>
                </a:solidFill>
                <a:latin typeface="adonis-web"/>
              </a:rPr>
              <a:t>searchBooksByNameAndAuthor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()</a:t>
            </a:r>
          </a:p>
          <a:p>
            <a:r>
              <a:rPr lang="en-GB" sz="2400" dirty="0" err="1">
                <a:solidFill>
                  <a:schemeClr val="bg1"/>
                </a:solidFill>
                <a:latin typeface="adonis-web"/>
              </a:rPr>
              <a:t>getUserInfo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(int </a:t>
            </a:r>
            <a:r>
              <a:rPr lang="en-GB" sz="2400" dirty="0" err="1">
                <a:solidFill>
                  <a:schemeClr val="bg1"/>
                </a:solidFill>
                <a:latin typeface="adonis-web"/>
              </a:rPr>
              <a:t>studentId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)</a:t>
            </a:r>
          </a:p>
        </p:txBody>
      </p:sp>
      <p:sp>
        <p:nvSpPr>
          <p:cNvPr id="8" name="Shape 5"/>
          <p:cNvSpPr/>
          <p:nvPr/>
        </p:nvSpPr>
        <p:spPr>
          <a:xfrm>
            <a:off x="7426285" y="2163485"/>
            <a:ext cx="4686419" cy="1650802"/>
          </a:xfrm>
          <a:prstGeom prst="roundRect">
            <a:avLst>
              <a:gd name="adj" fmla="val 605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r>
              <a:rPr lang="en-GB" sz="2400" dirty="0">
                <a:solidFill>
                  <a:schemeClr val="bg1"/>
                </a:solidFill>
                <a:latin typeface="adonis-web"/>
              </a:rPr>
              <a:t>GET /login</a:t>
            </a:r>
          </a:p>
          <a:p>
            <a:r>
              <a:rPr lang="en-GB" sz="2400" dirty="0">
                <a:solidFill>
                  <a:schemeClr val="bg1"/>
                </a:solidFill>
                <a:latin typeface="adonis-web"/>
              </a:rPr>
              <a:t>GET /book/{</a:t>
            </a:r>
            <a:r>
              <a:rPr lang="en-GB" sz="2400" dirty="0" err="1">
                <a:solidFill>
                  <a:schemeClr val="bg1"/>
                </a:solidFill>
                <a:latin typeface="adonis-web"/>
              </a:rPr>
              <a:t>bookId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}</a:t>
            </a:r>
          </a:p>
          <a:p>
            <a:r>
              <a:rPr lang="en-GB" sz="2400" dirty="0">
                <a:solidFill>
                  <a:schemeClr val="bg1"/>
                </a:solidFill>
                <a:latin typeface="adonis-web"/>
              </a:rPr>
              <a:t>GET /book/{name}/{author}</a:t>
            </a:r>
          </a:p>
          <a:p>
            <a:r>
              <a:rPr lang="en-GB" sz="2400" dirty="0">
                <a:solidFill>
                  <a:schemeClr val="bg1"/>
                </a:solidFill>
                <a:latin typeface="adonis-web"/>
              </a:rPr>
              <a:t>GET /user/info/{</a:t>
            </a:r>
            <a:r>
              <a:rPr lang="en-GB" sz="2400" dirty="0" err="1">
                <a:solidFill>
                  <a:schemeClr val="bg1"/>
                </a:solidFill>
                <a:latin typeface="adonis-web"/>
              </a:rPr>
              <a:t>studentId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}</a:t>
            </a:r>
          </a:p>
        </p:txBody>
      </p:sp>
      <p:sp>
        <p:nvSpPr>
          <p:cNvPr id="10" name="Text 7"/>
          <p:cNvSpPr/>
          <p:nvPr/>
        </p:nvSpPr>
        <p:spPr>
          <a:xfrm>
            <a:off x="7656076" y="2873693"/>
            <a:ext cx="42268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11" name="Shape 8"/>
          <p:cNvSpPr/>
          <p:nvPr/>
        </p:nvSpPr>
        <p:spPr>
          <a:xfrm>
            <a:off x="2584612" y="4098965"/>
            <a:ext cx="4686419" cy="1232892"/>
          </a:xfrm>
          <a:prstGeom prst="roundRect">
            <a:avLst>
              <a:gd name="adj" fmla="val 771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r>
              <a:rPr lang="en-GB" sz="2400" dirty="0" err="1">
                <a:solidFill>
                  <a:schemeClr val="bg1"/>
                </a:solidFill>
                <a:latin typeface="adonis-web"/>
              </a:rPr>
              <a:t>borrowBook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()</a:t>
            </a:r>
          </a:p>
          <a:p>
            <a:r>
              <a:rPr lang="en-GB" sz="2400" dirty="0" err="1">
                <a:solidFill>
                  <a:schemeClr val="bg1"/>
                </a:solidFill>
                <a:latin typeface="adonis-web"/>
              </a:rPr>
              <a:t>addBook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(Book book)</a:t>
            </a:r>
          </a:p>
          <a:p>
            <a:r>
              <a:rPr lang="en-GB" sz="2400" dirty="0" err="1">
                <a:solidFill>
                  <a:schemeClr val="bg1"/>
                </a:solidFill>
                <a:latin typeface="adonis-web"/>
              </a:rPr>
              <a:t>returnBook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()</a:t>
            </a:r>
          </a:p>
        </p:txBody>
      </p:sp>
      <p:sp>
        <p:nvSpPr>
          <p:cNvPr id="13" name="Text 10"/>
          <p:cNvSpPr/>
          <p:nvPr/>
        </p:nvSpPr>
        <p:spPr>
          <a:xfrm>
            <a:off x="2747486" y="4746665"/>
            <a:ext cx="42268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14" name="Shape 11"/>
          <p:cNvSpPr/>
          <p:nvPr/>
        </p:nvSpPr>
        <p:spPr>
          <a:xfrm>
            <a:off x="7426285" y="4036457"/>
            <a:ext cx="4686419" cy="1295400"/>
          </a:xfrm>
          <a:prstGeom prst="roundRect">
            <a:avLst>
              <a:gd name="adj" fmla="val 771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r>
              <a:rPr lang="en-GB" sz="2400" dirty="0">
                <a:solidFill>
                  <a:schemeClr val="bg1"/>
                </a:solidFill>
                <a:latin typeface="adonis-web"/>
              </a:rPr>
              <a:t>POST /book/borrow</a:t>
            </a:r>
          </a:p>
          <a:p>
            <a:r>
              <a:rPr lang="en-GB" sz="2400" dirty="0">
                <a:solidFill>
                  <a:schemeClr val="bg1"/>
                </a:solidFill>
                <a:latin typeface="adonis-web"/>
              </a:rPr>
              <a:t>POST /book/add</a:t>
            </a:r>
          </a:p>
          <a:p>
            <a:r>
              <a:rPr lang="en-GB" sz="2400" dirty="0">
                <a:solidFill>
                  <a:schemeClr val="bg1"/>
                </a:solidFill>
                <a:latin typeface="adonis-web"/>
              </a:rPr>
              <a:t>PUT /book/return</a:t>
            </a:r>
          </a:p>
          <a:p>
            <a:endParaRPr lang="en-GB" sz="2400" dirty="0">
              <a:solidFill>
                <a:schemeClr val="bg1"/>
              </a:solidFill>
              <a:latin typeface="adonis-web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2584612" y="5554028"/>
            <a:ext cx="4686419" cy="1189672"/>
          </a:xfrm>
          <a:prstGeom prst="roundRect">
            <a:avLst>
              <a:gd name="adj" fmla="val 605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r>
              <a:rPr lang="en-GB" sz="2400" dirty="0" err="1">
                <a:solidFill>
                  <a:schemeClr val="bg1"/>
                </a:solidFill>
                <a:latin typeface="adonis-web"/>
              </a:rPr>
              <a:t>deleteBook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(int id)</a:t>
            </a:r>
          </a:p>
        </p:txBody>
      </p:sp>
      <p:sp>
        <p:nvSpPr>
          <p:cNvPr id="20" name="Shape 17"/>
          <p:cNvSpPr/>
          <p:nvPr/>
        </p:nvSpPr>
        <p:spPr>
          <a:xfrm>
            <a:off x="7426285" y="5554028"/>
            <a:ext cx="4686419" cy="1189672"/>
          </a:xfrm>
          <a:prstGeom prst="roundRect">
            <a:avLst>
              <a:gd name="adj" fmla="val 605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r>
              <a:rPr lang="en-GB" sz="2400" dirty="0">
                <a:solidFill>
                  <a:schemeClr val="bg1"/>
                </a:solidFill>
                <a:latin typeface="adonis-web"/>
              </a:rPr>
              <a:t>DELETE /book/{</a:t>
            </a:r>
            <a:r>
              <a:rPr lang="en-GB" sz="2400" dirty="0" err="1">
                <a:solidFill>
                  <a:schemeClr val="bg1"/>
                </a:solidFill>
                <a:latin typeface="adonis-web"/>
              </a:rPr>
              <a:t>bookId</a:t>
            </a:r>
            <a:r>
              <a:rPr lang="en-GB" sz="2400" dirty="0">
                <a:solidFill>
                  <a:schemeClr val="bg1"/>
                </a:solidFill>
                <a:latin typeface="adonis-web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98294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1"/>
          <p:cNvSpPr/>
          <p:nvPr/>
        </p:nvSpPr>
        <p:spPr>
          <a:xfrm>
            <a:off x="2517696" y="10150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err="1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getUserBorrowingInfos</a:t>
            </a:r>
            <a:endParaRPr lang="en-US" sz="4374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8C01618-C94A-38B5-F98E-2FE95FDC94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68" y="1756678"/>
            <a:ext cx="13833312" cy="43288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1"/>
          <p:cNvSpPr/>
          <p:nvPr/>
        </p:nvSpPr>
        <p:spPr>
          <a:xfrm>
            <a:off x="2517696" y="10150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err="1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getBookById</a:t>
            </a:r>
            <a:endParaRPr lang="en-US" sz="4374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80E800-16BE-23BF-5EF3-F650B725C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269" y="1908912"/>
            <a:ext cx="6354568" cy="53755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E88A8A-BE8F-BD95-67D8-7F0ADD8A65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213" y="96029"/>
            <a:ext cx="6732918" cy="7092377"/>
          </a:xfrm>
          <a:prstGeom prst="rect">
            <a:avLst/>
          </a:prstGeom>
        </p:spPr>
      </p:pic>
      <p:sp>
        <p:nvSpPr>
          <p:cNvPr id="9" name="Text 1">
            <a:extLst>
              <a:ext uri="{FF2B5EF4-FFF2-40B4-BE49-F238E27FC236}">
                <a16:creationId xmlns:a16="http://schemas.microsoft.com/office/drawing/2014/main" id="{2B8BEDF6-7CBE-E21E-B13E-19D93BF6DF72}"/>
              </a:ext>
            </a:extLst>
          </p:cNvPr>
          <p:cNvSpPr/>
          <p:nvPr/>
        </p:nvSpPr>
        <p:spPr>
          <a:xfrm>
            <a:off x="8440277" y="728443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err="1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searchBooks</a:t>
            </a:r>
            <a:endParaRPr lang="en-US" sz="4374" dirty="0"/>
          </a:p>
        </p:txBody>
      </p:sp>
    </p:spTree>
    <p:extLst>
      <p:ext uri="{BB962C8B-B14F-4D97-AF65-F5344CB8AC3E}">
        <p14:creationId xmlns:p14="http://schemas.microsoft.com/office/powerpoint/2010/main" val="90687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1"/>
          <p:cNvSpPr/>
          <p:nvPr/>
        </p:nvSpPr>
        <p:spPr>
          <a:xfrm>
            <a:off x="137103" y="320635"/>
            <a:ext cx="429300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err="1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addBorrowBook</a:t>
            </a:r>
            <a:endParaRPr lang="en-US" sz="4374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3F8B8C-F96C-6D34-D6CD-2FE3C52C73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28" y="1335644"/>
            <a:ext cx="4606259" cy="59677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2278DC-C9CA-6CB4-CA41-B1D0D3B7F6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1798" y="1335644"/>
            <a:ext cx="4857443" cy="5967716"/>
          </a:xfrm>
          <a:prstGeom prst="rect">
            <a:avLst/>
          </a:prstGeom>
        </p:spPr>
      </p:pic>
      <p:sp>
        <p:nvSpPr>
          <p:cNvPr id="9" name="Text 1">
            <a:extLst>
              <a:ext uri="{FF2B5EF4-FFF2-40B4-BE49-F238E27FC236}">
                <a16:creationId xmlns:a16="http://schemas.microsoft.com/office/drawing/2014/main" id="{1659135C-5824-2FF7-F280-3E2BEE371AD9}"/>
              </a:ext>
            </a:extLst>
          </p:cNvPr>
          <p:cNvSpPr/>
          <p:nvPr/>
        </p:nvSpPr>
        <p:spPr>
          <a:xfrm>
            <a:off x="5085224" y="289173"/>
            <a:ext cx="429300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err="1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addReturnBook</a:t>
            </a:r>
            <a:endParaRPr lang="en-US" sz="4374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3F4C13-5349-2FB6-71B2-57D9830359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67152" y="1335644"/>
            <a:ext cx="4620628" cy="5967716"/>
          </a:xfrm>
          <a:prstGeom prst="rect">
            <a:avLst/>
          </a:prstGeom>
        </p:spPr>
      </p:pic>
      <p:sp>
        <p:nvSpPr>
          <p:cNvPr id="12" name="Text 1">
            <a:extLst>
              <a:ext uri="{FF2B5EF4-FFF2-40B4-BE49-F238E27FC236}">
                <a16:creationId xmlns:a16="http://schemas.microsoft.com/office/drawing/2014/main" id="{03F222E6-F912-D944-BD95-4C82C18CE7D4}"/>
              </a:ext>
            </a:extLst>
          </p:cNvPr>
          <p:cNvSpPr/>
          <p:nvPr/>
        </p:nvSpPr>
        <p:spPr>
          <a:xfrm>
            <a:off x="10059748" y="289172"/>
            <a:ext cx="429300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err="1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addBook</a:t>
            </a:r>
            <a:endParaRPr lang="en-US" sz="4374" dirty="0"/>
          </a:p>
        </p:txBody>
      </p:sp>
    </p:spTree>
    <p:extLst>
      <p:ext uri="{BB962C8B-B14F-4D97-AF65-F5344CB8AC3E}">
        <p14:creationId xmlns:p14="http://schemas.microsoft.com/office/powerpoint/2010/main" val="3099219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1302</TotalTime>
  <Words>251</Words>
  <Application>Microsoft Office PowerPoint</Application>
  <PresentationFormat>Özel</PresentationFormat>
  <Paragraphs>56</Paragraphs>
  <Slides>8</Slides>
  <Notes>8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1" baseType="lpstr">
      <vt:lpstr>adonis-web</vt:lpstr>
      <vt:lpstr>Arial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kağan özkan</cp:lastModifiedBy>
  <cp:revision>8</cp:revision>
  <dcterms:created xsi:type="dcterms:W3CDTF">2024-04-23T13:32:02Z</dcterms:created>
  <dcterms:modified xsi:type="dcterms:W3CDTF">2024-05-16T16:47:38Z</dcterms:modified>
</cp:coreProperties>
</file>